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56" r:id="rId6"/>
    <p:sldId id="261" r:id="rId7"/>
    <p:sldId id="269" r:id="rId8"/>
    <p:sldId id="270" r:id="rId9"/>
    <p:sldId id="271" r:id="rId10"/>
    <p:sldId id="275" r:id="rId11"/>
    <p:sldId id="276" r:id="rId12"/>
    <p:sldId id="272" r:id="rId13"/>
    <p:sldId id="278" r:id="rId14"/>
    <p:sldId id="277" r:id="rId15"/>
    <p:sldId id="279" r:id="rId16"/>
    <p:sldId id="280" r:id="rId17"/>
    <p:sldId id="281" r:id="rId18"/>
    <p:sldId id="265" r:id="rId19"/>
    <p:sldId id="266" r:id="rId20"/>
    <p:sldId id="267" r:id="rId21"/>
    <p:sldId id="283" r:id="rId22"/>
    <p:sldId id="282"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208988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92310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04708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23091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FCB48A-AC42-4944-960A-8EA6765DA772}"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408367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FCB48A-AC42-4944-960A-8EA6765DA772}"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973247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FCB48A-AC42-4944-960A-8EA6765DA772}" type="datetimeFigureOut">
              <a:rPr lang="en-US" smtClean="0"/>
              <a:t>8/12/2025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367218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FCB48A-AC42-4944-960A-8EA6765DA772}" type="datetimeFigureOut">
              <a:rPr lang="en-US" smtClean="0"/>
              <a:t>8/12/2025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3821536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CB48A-AC42-4944-960A-8EA6765DA772}" type="datetimeFigureOut">
              <a:rPr lang="en-US" smtClean="0"/>
              <a:t>8/12/2025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254120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FCB48A-AC42-4944-960A-8EA6765DA772}"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4032416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FCB48A-AC42-4944-960A-8EA6765DA772}" type="datetimeFigureOut">
              <a:rPr lang="en-US" smtClean="0"/>
              <a:t>8/12/2025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51342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CB48A-AC42-4944-960A-8EA6765DA772}" type="datetimeFigureOut">
              <a:rPr lang="en-US" smtClean="0"/>
              <a:t>8/12/2025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2CD7E-B9D7-473A-BCF4-CC9936E7C9E8}" type="slidenum">
              <a:rPr lang="en-US" smtClean="0"/>
              <a:t>‹#›</a:t>
            </a:fld>
            <a:endParaRPr lang="en-US"/>
          </a:p>
        </p:txBody>
      </p:sp>
    </p:spTree>
    <p:extLst>
      <p:ext uri="{BB962C8B-B14F-4D97-AF65-F5344CB8AC3E}">
        <p14:creationId xmlns:p14="http://schemas.microsoft.com/office/powerpoint/2010/main" val="981164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2782" y="2096655"/>
            <a:ext cx="10515600" cy="1579852"/>
          </a:xfrm>
        </p:spPr>
        <p:txBody>
          <a:bodyPr>
            <a:noAutofit/>
          </a:bodyPr>
          <a:lstStyle/>
          <a:p>
            <a:pPr algn="ctr"/>
            <a:r>
              <a:rPr lang="en-US" sz="6000" b="1" dirty="0" smtClean="0">
                <a:solidFill>
                  <a:srgbClr val="7030A0"/>
                </a:solidFill>
              </a:rPr>
              <a:t/>
            </a:r>
            <a:br>
              <a:rPr lang="en-US" sz="6000" b="1" dirty="0" smtClean="0">
                <a:solidFill>
                  <a:srgbClr val="7030A0"/>
                </a:solidFill>
              </a:rPr>
            </a:br>
            <a:r>
              <a:rPr lang="en-US" sz="6000" b="1" dirty="0" smtClean="0">
                <a:solidFill>
                  <a:srgbClr val="7030A0"/>
                </a:solidFill>
              </a:rPr>
              <a:t>Digital </a:t>
            </a:r>
            <a:r>
              <a:rPr lang="en-US" sz="6000" b="1" dirty="0">
                <a:solidFill>
                  <a:srgbClr val="7030A0"/>
                </a:solidFill>
              </a:rPr>
              <a:t>Transformation &amp; Industry 4.0/5.0</a:t>
            </a:r>
            <a:br>
              <a:rPr lang="en-US" sz="6000" b="1" dirty="0">
                <a:solidFill>
                  <a:srgbClr val="7030A0"/>
                </a:solidFill>
              </a:rPr>
            </a:br>
            <a:endParaRPr lang="en-US" sz="6000" b="1" dirty="0">
              <a:solidFill>
                <a:srgbClr val="7030A0"/>
              </a:solidFill>
            </a:endParaRPr>
          </a:p>
        </p:txBody>
      </p:sp>
    </p:spTree>
    <p:extLst>
      <p:ext uri="{BB962C8B-B14F-4D97-AF65-F5344CB8AC3E}">
        <p14:creationId xmlns:p14="http://schemas.microsoft.com/office/powerpoint/2010/main" val="22380271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091" y="1006764"/>
            <a:ext cx="11619345" cy="5170199"/>
          </a:xfrm>
        </p:spPr>
        <p:txBody>
          <a:bodyPr>
            <a:noAutofit/>
          </a:bodyPr>
          <a:lstStyle/>
          <a:p>
            <a:pPr algn="just">
              <a:buFont typeface="Wingdings" panose="05000000000000000000" pitchFamily="2" charset="2"/>
              <a:buChar char="q"/>
            </a:pPr>
            <a:r>
              <a:rPr lang="en-US" sz="3600" b="1" dirty="0">
                <a:solidFill>
                  <a:schemeClr val="accent2"/>
                </a:solidFill>
              </a:rPr>
              <a:t>Smart clothing</a:t>
            </a:r>
            <a:r>
              <a:rPr lang="en-US" sz="3600" dirty="0"/>
              <a:t>, also known as e-textiles or intelligent clothing, refers to garments embedded with electronic components such as sensors, actuators, and conductive threads that monitor and collect data related to physical movements, environmental factors, and biological signals like heart rate, body temperature, muscle activity, or posture. </a:t>
            </a:r>
          </a:p>
        </p:txBody>
      </p:sp>
      <p:sp>
        <p:nvSpPr>
          <p:cNvPr id="4" name="Title 1"/>
          <p:cNvSpPr>
            <a:spLocks noGrp="1"/>
          </p:cNvSpPr>
          <p:nvPr>
            <p:ph type="title"/>
          </p:nvPr>
        </p:nvSpPr>
        <p:spPr>
          <a:xfrm>
            <a:off x="0" y="249382"/>
            <a:ext cx="11739418" cy="748579"/>
          </a:xfrm>
        </p:spPr>
        <p:txBody>
          <a:bodyPr>
            <a:normAutofit/>
          </a:bodyPr>
          <a:lstStyle/>
          <a:p>
            <a:pPr algn="ctr"/>
            <a:r>
              <a:rPr lang="en-US" sz="4000" b="1" dirty="0" smtClean="0">
                <a:solidFill>
                  <a:srgbClr val="7030A0"/>
                </a:solidFill>
              </a:rPr>
              <a:t>Types of Wearable Devices</a:t>
            </a:r>
            <a:endParaRPr lang="en-US" sz="4000" dirty="0"/>
          </a:p>
        </p:txBody>
      </p:sp>
      <p:pic>
        <p:nvPicPr>
          <p:cNvPr id="5" name="Picture 4"/>
          <p:cNvPicPr>
            <a:picLocks noChangeAspect="1"/>
          </p:cNvPicPr>
          <p:nvPr/>
        </p:nvPicPr>
        <p:blipFill>
          <a:blip r:embed="rId2"/>
          <a:stretch>
            <a:fillRect/>
          </a:stretch>
        </p:blipFill>
        <p:spPr>
          <a:xfrm>
            <a:off x="2281380" y="4157096"/>
            <a:ext cx="3546765" cy="2700904"/>
          </a:xfrm>
          <a:prstGeom prst="rect">
            <a:avLst/>
          </a:prstGeom>
        </p:spPr>
      </p:pic>
      <p:pic>
        <p:nvPicPr>
          <p:cNvPr id="6" name="Picture 5"/>
          <p:cNvPicPr>
            <a:picLocks noChangeAspect="1"/>
          </p:cNvPicPr>
          <p:nvPr/>
        </p:nvPicPr>
        <p:blipFill>
          <a:blip r:embed="rId3"/>
          <a:stretch>
            <a:fillRect/>
          </a:stretch>
        </p:blipFill>
        <p:spPr>
          <a:xfrm>
            <a:off x="6797964" y="4135579"/>
            <a:ext cx="4552633" cy="2622665"/>
          </a:xfrm>
          <a:prstGeom prst="rect">
            <a:avLst/>
          </a:prstGeom>
        </p:spPr>
      </p:pic>
    </p:spTree>
    <p:extLst>
      <p:ext uri="{BB962C8B-B14F-4D97-AF65-F5344CB8AC3E}">
        <p14:creationId xmlns:p14="http://schemas.microsoft.com/office/powerpoint/2010/main" val="17411271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sp>
        <p:nvSpPr>
          <p:cNvPr id="3" name="Content Placeholder 2"/>
          <p:cNvSpPr>
            <a:spLocks noGrp="1"/>
          </p:cNvSpPr>
          <p:nvPr>
            <p:ph idx="1"/>
          </p:nvPr>
        </p:nvSpPr>
        <p:spPr>
          <a:xfrm>
            <a:off x="367145" y="1225262"/>
            <a:ext cx="11686310" cy="4351338"/>
          </a:xfrm>
        </p:spPr>
        <p:txBody>
          <a:bodyPr>
            <a:normAutofit/>
          </a:bodyPr>
          <a:lstStyle/>
          <a:p>
            <a:pPr marL="0" indent="0" algn="just">
              <a:buNone/>
            </a:pPr>
            <a:r>
              <a:rPr lang="en-US" sz="3600" b="1" dirty="0" smtClean="0">
                <a:solidFill>
                  <a:schemeClr val="accent2"/>
                </a:solidFill>
              </a:rPr>
              <a:t>Smartwatch</a:t>
            </a:r>
            <a:r>
              <a:rPr lang="en-US" sz="3600" dirty="0"/>
              <a:t> is a wearable computing device worn on the wrist that resembles a traditional wristwatch but offers many smartphone-like features. It typically has a touchscreen and connects to a smartphone via Bluetooth or cellular network to extend the phone's capabilities. Smartwatches can display notifications such as calls, texts, and social media alerts, and allow users to make and answer calls, send messages, and interact with digital assistants.</a:t>
            </a:r>
          </a:p>
        </p:txBody>
      </p:sp>
      <p:pic>
        <p:nvPicPr>
          <p:cNvPr id="4" name="Picture 3"/>
          <p:cNvPicPr>
            <a:picLocks noChangeAspect="1"/>
          </p:cNvPicPr>
          <p:nvPr/>
        </p:nvPicPr>
        <p:blipFill>
          <a:blip r:embed="rId2"/>
          <a:stretch>
            <a:fillRect/>
          </a:stretch>
        </p:blipFill>
        <p:spPr>
          <a:xfrm>
            <a:off x="8913091" y="4888476"/>
            <a:ext cx="1697674" cy="1969524"/>
          </a:xfrm>
          <a:prstGeom prst="rect">
            <a:avLst/>
          </a:prstGeom>
        </p:spPr>
      </p:pic>
      <p:pic>
        <p:nvPicPr>
          <p:cNvPr id="5" name="Picture 4"/>
          <p:cNvPicPr>
            <a:picLocks noChangeAspect="1"/>
          </p:cNvPicPr>
          <p:nvPr/>
        </p:nvPicPr>
        <p:blipFill>
          <a:blip r:embed="rId3"/>
          <a:stretch>
            <a:fillRect/>
          </a:stretch>
        </p:blipFill>
        <p:spPr>
          <a:xfrm>
            <a:off x="2743200" y="5200480"/>
            <a:ext cx="3072941" cy="1555920"/>
          </a:xfrm>
          <a:prstGeom prst="rect">
            <a:avLst/>
          </a:prstGeom>
        </p:spPr>
      </p:pic>
    </p:spTree>
    <p:extLst>
      <p:ext uri="{BB962C8B-B14F-4D97-AF65-F5344CB8AC3E}">
        <p14:creationId xmlns:p14="http://schemas.microsoft.com/office/powerpoint/2010/main" val="3900136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783" y="1825625"/>
            <a:ext cx="11767126" cy="4759902"/>
          </a:xfrm>
        </p:spPr>
        <p:txBody>
          <a:bodyPr>
            <a:normAutofit/>
          </a:bodyPr>
          <a:lstStyle/>
          <a:p>
            <a:pPr algn="just">
              <a:buFont typeface="Wingdings" panose="05000000000000000000" pitchFamily="2" charset="2"/>
              <a:buChar char="q"/>
            </a:pPr>
            <a:r>
              <a:rPr lang="en-US" sz="4000" dirty="0" smtClean="0"/>
              <a:t>Fitness trackers.</a:t>
            </a:r>
          </a:p>
          <a:p>
            <a:pPr algn="just">
              <a:buFont typeface="Wingdings" panose="05000000000000000000" pitchFamily="2" charset="2"/>
              <a:buChar char="q"/>
            </a:pPr>
            <a:r>
              <a:rPr lang="en-US" sz="4000" dirty="0" smtClean="0"/>
              <a:t>Smartwatches.</a:t>
            </a:r>
          </a:p>
          <a:p>
            <a:pPr algn="just">
              <a:buFont typeface="Wingdings" panose="05000000000000000000" pitchFamily="2" charset="2"/>
              <a:buChar char="q"/>
            </a:pPr>
            <a:r>
              <a:rPr lang="en-US" sz="4000" dirty="0" smtClean="0"/>
              <a:t>Blood </a:t>
            </a:r>
            <a:r>
              <a:rPr lang="en-US" sz="4000" dirty="0"/>
              <a:t>pressure </a:t>
            </a:r>
            <a:r>
              <a:rPr lang="en-US" sz="4000" dirty="0" smtClean="0"/>
              <a:t>monitors.</a:t>
            </a:r>
          </a:p>
          <a:p>
            <a:pPr algn="just">
              <a:buFont typeface="Wingdings" panose="05000000000000000000" pitchFamily="2" charset="2"/>
              <a:buChar char="q"/>
            </a:pPr>
            <a:r>
              <a:rPr lang="en-US" sz="4000" dirty="0" smtClean="0"/>
              <a:t>Wearable </a:t>
            </a:r>
            <a:r>
              <a:rPr lang="en-US" sz="4000" dirty="0"/>
              <a:t>ECG </a:t>
            </a:r>
            <a:r>
              <a:rPr lang="en-US" sz="4000" dirty="0" smtClean="0"/>
              <a:t>monitors.</a:t>
            </a:r>
          </a:p>
          <a:p>
            <a:pPr algn="just">
              <a:buFont typeface="Wingdings" panose="05000000000000000000" pitchFamily="2" charset="2"/>
              <a:buChar char="q"/>
            </a:pPr>
            <a:r>
              <a:rPr lang="en-US" sz="4000" dirty="0" smtClean="0"/>
              <a:t>Continuous glucose monitors (CGMs).</a:t>
            </a:r>
          </a:p>
          <a:p>
            <a:pPr marL="0" indent="0" algn="just">
              <a:buNone/>
            </a:pPr>
            <a:r>
              <a:rPr lang="en-US" sz="4000" dirty="0" smtClean="0"/>
              <a:t> </a:t>
            </a:r>
            <a:endParaRPr lang="en-US" sz="4000" dirty="0"/>
          </a:p>
        </p:txBody>
      </p:sp>
      <p:sp>
        <p:nvSpPr>
          <p:cNvPr id="4" name="Title 1"/>
          <p:cNvSpPr>
            <a:spLocks noGrp="1"/>
          </p:cNvSpPr>
          <p:nvPr>
            <p:ph type="title"/>
          </p:nvPr>
        </p:nvSpPr>
        <p:spPr>
          <a:xfrm>
            <a:off x="838200" y="365125"/>
            <a:ext cx="10515600" cy="1325563"/>
          </a:xfrm>
        </p:spPr>
        <p:txBody>
          <a:bodyPr/>
          <a:lstStyle/>
          <a:p>
            <a:pPr algn="ctr"/>
            <a:r>
              <a:rPr lang="en-US" b="1" dirty="0" smtClean="0">
                <a:solidFill>
                  <a:srgbClr val="7030A0"/>
                </a:solidFill>
              </a:rPr>
              <a:t>Types of Wearable</a:t>
            </a:r>
            <a:endParaRPr lang="en-US" dirty="0"/>
          </a:p>
        </p:txBody>
      </p:sp>
      <p:pic>
        <p:nvPicPr>
          <p:cNvPr id="6" name="Picture 5"/>
          <p:cNvPicPr>
            <a:picLocks noChangeAspect="1"/>
          </p:cNvPicPr>
          <p:nvPr/>
        </p:nvPicPr>
        <p:blipFill>
          <a:blip r:embed="rId2"/>
          <a:stretch>
            <a:fillRect/>
          </a:stretch>
        </p:blipFill>
        <p:spPr>
          <a:xfrm>
            <a:off x="8467205" y="1212392"/>
            <a:ext cx="3724795" cy="2419688"/>
          </a:xfrm>
          <a:prstGeom prst="rect">
            <a:avLst/>
          </a:prstGeom>
        </p:spPr>
      </p:pic>
      <p:pic>
        <p:nvPicPr>
          <p:cNvPr id="7" name="Picture 6"/>
          <p:cNvPicPr>
            <a:picLocks noChangeAspect="1"/>
          </p:cNvPicPr>
          <p:nvPr/>
        </p:nvPicPr>
        <p:blipFill>
          <a:blip r:embed="rId3"/>
          <a:stretch>
            <a:fillRect/>
          </a:stretch>
        </p:blipFill>
        <p:spPr>
          <a:xfrm>
            <a:off x="9094830" y="4267199"/>
            <a:ext cx="2663194" cy="2194729"/>
          </a:xfrm>
          <a:prstGeom prst="rect">
            <a:avLst/>
          </a:prstGeom>
        </p:spPr>
      </p:pic>
      <p:sp>
        <p:nvSpPr>
          <p:cNvPr id="8" name="TextBox 7"/>
          <p:cNvSpPr txBox="1"/>
          <p:nvPr/>
        </p:nvSpPr>
        <p:spPr>
          <a:xfrm>
            <a:off x="10317018" y="6488668"/>
            <a:ext cx="997527" cy="369332"/>
          </a:xfrm>
          <a:prstGeom prst="rect">
            <a:avLst/>
          </a:prstGeom>
          <a:noFill/>
        </p:spPr>
        <p:txBody>
          <a:bodyPr wrap="square" rtlCol="0">
            <a:spAutoFit/>
          </a:bodyPr>
          <a:lstStyle/>
          <a:p>
            <a:r>
              <a:rPr lang="en-US" dirty="0" smtClean="0"/>
              <a:t>CGMS</a:t>
            </a:r>
            <a:endParaRPr lang="en-US" dirty="0"/>
          </a:p>
        </p:txBody>
      </p:sp>
      <p:sp>
        <p:nvSpPr>
          <p:cNvPr id="9" name="TextBox 8"/>
          <p:cNvSpPr txBox="1"/>
          <p:nvPr/>
        </p:nvSpPr>
        <p:spPr>
          <a:xfrm>
            <a:off x="9116290" y="3685309"/>
            <a:ext cx="2669310" cy="369332"/>
          </a:xfrm>
          <a:prstGeom prst="rect">
            <a:avLst/>
          </a:prstGeom>
          <a:noFill/>
        </p:spPr>
        <p:txBody>
          <a:bodyPr wrap="square" rtlCol="0">
            <a:spAutoFit/>
          </a:bodyPr>
          <a:lstStyle/>
          <a:p>
            <a:r>
              <a:rPr lang="en-US" dirty="0" smtClean="0"/>
              <a:t>Blood Pressure Monitor</a:t>
            </a:r>
            <a:endParaRPr lang="en-US" dirty="0"/>
          </a:p>
        </p:txBody>
      </p:sp>
    </p:spTree>
    <p:extLst>
      <p:ext uri="{BB962C8B-B14F-4D97-AF65-F5344CB8AC3E}">
        <p14:creationId xmlns:p14="http://schemas.microsoft.com/office/powerpoint/2010/main" val="2518962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1099127"/>
            <a:ext cx="11739418" cy="5077836"/>
          </a:xfrm>
        </p:spPr>
        <p:txBody>
          <a:bodyPr>
            <a:noAutofit/>
          </a:bodyPr>
          <a:lstStyle/>
          <a:p>
            <a:pPr algn="just">
              <a:buFont typeface="Wingdings" panose="05000000000000000000" pitchFamily="2" charset="2"/>
              <a:buChar char="q"/>
            </a:pPr>
            <a:r>
              <a:rPr lang="en-US" dirty="0"/>
              <a:t>A smart helmet is an advanced wearable device that integrates digital technology into a traditional helmet to enhance safety, communication, and user experience across various fields such as construction, cycling, motorcycling, and industrial work. </a:t>
            </a:r>
            <a:endParaRPr lang="en-US" dirty="0" smtClean="0"/>
          </a:p>
          <a:p>
            <a:pPr algn="just">
              <a:buFont typeface="Wingdings" panose="05000000000000000000" pitchFamily="2" charset="2"/>
              <a:buChar char="q"/>
            </a:pPr>
            <a:r>
              <a:rPr lang="en-US" dirty="0" smtClean="0"/>
              <a:t>These </a:t>
            </a:r>
            <a:r>
              <a:rPr lang="en-US" dirty="0"/>
              <a:t>helmets are equipped with features like:</a:t>
            </a:r>
          </a:p>
          <a:p>
            <a:pPr algn="just">
              <a:buFont typeface="Wingdings" panose="05000000000000000000" pitchFamily="2" charset="2"/>
              <a:buChar char="q"/>
            </a:pPr>
            <a:r>
              <a:rPr lang="en-US" dirty="0"/>
              <a:t>Augmented Reality (AR): Displays navigation, speed, blueprints, or other real-time data on the visor.</a:t>
            </a:r>
          </a:p>
          <a:p>
            <a:pPr algn="just">
              <a:buFont typeface="Wingdings" panose="05000000000000000000" pitchFamily="2" charset="2"/>
              <a:buChar char="q"/>
            </a:pPr>
            <a:r>
              <a:rPr lang="en-US" dirty="0"/>
              <a:t>Health Monitoring: Tracks vital signs including heart rate, body temperature, and fatigue levels</a:t>
            </a:r>
            <a:r>
              <a:rPr lang="en-US" dirty="0" smtClean="0"/>
              <a:t>.</a:t>
            </a:r>
            <a:endParaRPr lang="en-US" dirty="0"/>
          </a:p>
        </p:txBody>
      </p:sp>
      <p:sp>
        <p:nvSpPr>
          <p:cNvPr id="4"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pic>
        <p:nvPicPr>
          <p:cNvPr id="2" name="Picture 1"/>
          <p:cNvPicPr>
            <a:picLocks noChangeAspect="1"/>
          </p:cNvPicPr>
          <p:nvPr/>
        </p:nvPicPr>
        <p:blipFill>
          <a:blip r:embed="rId2"/>
          <a:stretch>
            <a:fillRect/>
          </a:stretch>
        </p:blipFill>
        <p:spPr>
          <a:xfrm>
            <a:off x="8866909" y="4699648"/>
            <a:ext cx="2334768" cy="2007464"/>
          </a:xfrm>
          <a:prstGeom prst="rect">
            <a:avLst/>
          </a:prstGeom>
        </p:spPr>
      </p:pic>
      <p:pic>
        <p:nvPicPr>
          <p:cNvPr id="5" name="Picture 4"/>
          <p:cNvPicPr>
            <a:picLocks noChangeAspect="1"/>
          </p:cNvPicPr>
          <p:nvPr/>
        </p:nvPicPr>
        <p:blipFill>
          <a:blip r:embed="rId3"/>
          <a:stretch>
            <a:fillRect/>
          </a:stretch>
        </p:blipFill>
        <p:spPr>
          <a:xfrm>
            <a:off x="3980872" y="4668165"/>
            <a:ext cx="3530038" cy="2027074"/>
          </a:xfrm>
          <a:prstGeom prst="rect">
            <a:avLst/>
          </a:prstGeom>
        </p:spPr>
      </p:pic>
    </p:spTree>
    <p:extLst>
      <p:ext uri="{BB962C8B-B14F-4D97-AF65-F5344CB8AC3E}">
        <p14:creationId xmlns:p14="http://schemas.microsoft.com/office/powerpoint/2010/main" val="19694289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9382" y="1099127"/>
            <a:ext cx="11739418" cy="5077836"/>
          </a:xfrm>
        </p:spPr>
        <p:txBody>
          <a:bodyPr>
            <a:noAutofit/>
          </a:bodyPr>
          <a:lstStyle/>
          <a:p>
            <a:pPr algn="just">
              <a:buFont typeface="Wingdings" panose="05000000000000000000" pitchFamily="2" charset="2"/>
              <a:buChar char="q"/>
            </a:pPr>
            <a:r>
              <a:rPr lang="en-US" sz="3200" dirty="0" smtClean="0"/>
              <a:t>Safety </a:t>
            </a:r>
            <a:r>
              <a:rPr lang="en-US" sz="3200" dirty="0"/>
              <a:t>Sensors: Includes impact detection, fall detection, and emergency alert systems (SOS) that notify contacts in case of an accident.</a:t>
            </a:r>
          </a:p>
          <a:p>
            <a:pPr algn="just">
              <a:buFont typeface="Wingdings" panose="05000000000000000000" pitchFamily="2" charset="2"/>
              <a:buChar char="q"/>
            </a:pPr>
            <a:r>
              <a:rPr lang="en-US" sz="3200" dirty="0"/>
              <a:t>Communication Systems: Hands-free calls, intercoms, voice commands, and app-based walkie-talkie functions facilitate seamless communication.</a:t>
            </a:r>
          </a:p>
          <a:p>
            <a:pPr algn="just">
              <a:buFont typeface="Wingdings" panose="05000000000000000000" pitchFamily="2" charset="2"/>
              <a:buChar char="q"/>
            </a:pPr>
            <a:r>
              <a:rPr lang="en-US" sz="3200" dirty="0"/>
              <a:t>Environmental Monitoring: Detects hazardous conditions like heat, air quality, or harmful gases.</a:t>
            </a:r>
          </a:p>
          <a:p>
            <a:pPr algn="just">
              <a:buFont typeface="Wingdings" panose="05000000000000000000" pitchFamily="2" charset="2"/>
              <a:buChar char="q"/>
            </a:pPr>
            <a:r>
              <a:rPr lang="en-US" sz="3200" dirty="0"/>
              <a:t>Entertainment: Music streaming and video playback capabilities.</a:t>
            </a:r>
          </a:p>
          <a:p>
            <a:pPr algn="just">
              <a:buFont typeface="Wingdings" panose="05000000000000000000" pitchFamily="2" charset="2"/>
              <a:buChar char="q"/>
            </a:pPr>
            <a:r>
              <a:rPr lang="en-US" sz="3200" dirty="0"/>
              <a:t>Connectivity: Uses Bluetooth, Wi-Fi, or </a:t>
            </a:r>
            <a:r>
              <a:rPr lang="en-US" sz="3200" dirty="0" err="1"/>
              <a:t>IoT</a:t>
            </a:r>
            <a:r>
              <a:rPr lang="en-US" sz="3200" dirty="0"/>
              <a:t> to connect with other devices and systems for real-time data sharing and control.</a:t>
            </a:r>
          </a:p>
          <a:p>
            <a:pPr algn="just">
              <a:buFont typeface="Wingdings" panose="05000000000000000000" pitchFamily="2" charset="2"/>
              <a:buChar char="q"/>
            </a:pPr>
            <a:endParaRPr lang="en-US" sz="3200" dirty="0"/>
          </a:p>
        </p:txBody>
      </p:sp>
      <p:sp>
        <p:nvSpPr>
          <p:cNvPr id="4"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spTree>
    <p:extLst>
      <p:ext uri="{BB962C8B-B14F-4D97-AF65-F5344CB8AC3E}">
        <p14:creationId xmlns:p14="http://schemas.microsoft.com/office/powerpoint/2010/main" val="5234246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272" y="5320145"/>
            <a:ext cx="11665527" cy="1257654"/>
          </a:xfrm>
          <a:prstGeom prst="rect">
            <a:avLst/>
          </a:prstGeom>
        </p:spPr>
      </p:pic>
      <p:sp>
        <p:nvSpPr>
          <p:cNvPr id="5"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sp>
        <p:nvSpPr>
          <p:cNvPr id="6" name="Rectangle 5"/>
          <p:cNvSpPr/>
          <p:nvPr/>
        </p:nvSpPr>
        <p:spPr>
          <a:xfrm>
            <a:off x="193964" y="1148232"/>
            <a:ext cx="11822546" cy="3416320"/>
          </a:xfrm>
          <a:prstGeom prst="rect">
            <a:avLst/>
          </a:prstGeom>
        </p:spPr>
        <p:txBody>
          <a:bodyPr wrap="square">
            <a:spAutoFit/>
          </a:bodyPr>
          <a:lstStyle/>
          <a:p>
            <a:pPr marL="342900" indent="-342900" algn="just">
              <a:buFont typeface="Wingdings" panose="05000000000000000000" pitchFamily="2" charset="2"/>
              <a:buChar char="q"/>
            </a:pPr>
            <a:r>
              <a:rPr lang="en-US" sz="2400" b="0" i="0" dirty="0" smtClean="0">
                <a:effectLst/>
                <a:latin typeface="fkGroteskNeue"/>
              </a:rPr>
              <a:t>A </a:t>
            </a:r>
            <a:r>
              <a:rPr lang="en-US" sz="2400" b="1" i="0" dirty="0" smtClean="0">
                <a:solidFill>
                  <a:schemeClr val="accent2"/>
                </a:solidFill>
                <a:effectLst/>
                <a:latin typeface="fkGroteskNeue"/>
              </a:rPr>
              <a:t>smart hearable</a:t>
            </a:r>
            <a:r>
              <a:rPr lang="en-US" sz="2400" b="0" i="0" dirty="0" smtClean="0">
                <a:effectLst/>
                <a:latin typeface="fkGroteskNeue"/>
              </a:rPr>
              <a:t> is a wearable electronic device designed to be worn in or on the ear that combines traditional headphone or earbud functionality with advanced digital features such as health monitoring, voice assistance, communication, and connectivity capabilities. </a:t>
            </a:r>
          </a:p>
          <a:p>
            <a:pPr marL="342900" indent="-342900" algn="just">
              <a:buFont typeface="Wingdings" panose="05000000000000000000" pitchFamily="2" charset="2"/>
              <a:buChar char="q"/>
            </a:pPr>
            <a:r>
              <a:rPr lang="en-US" sz="2400" b="0" i="0" dirty="0" smtClean="0">
                <a:effectLst/>
                <a:latin typeface="fkGroteskNeue"/>
              </a:rPr>
              <a:t>Smart hearables typically include sensors that can track health metrics like heart rate, body temperature, and oxygen levels while providing wireless audio playback, noise cancellation, hands-free calling, and integration with virtual assistants. </a:t>
            </a:r>
          </a:p>
          <a:p>
            <a:pPr marL="342900" indent="-342900" algn="just">
              <a:buFont typeface="Wingdings" panose="05000000000000000000" pitchFamily="2" charset="2"/>
              <a:buChar char="q"/>
            </a:pPr>
            <a:r>
              <a:rPr lang="en-US" sz="2400" b="0" i="0" dirty="0" smtClean="0">
                <a:effectLst/>
                <a:latin typeface="fkGroteskNeue"/>
              </a:rPr>
              <a:t>They are part of the broader wearable technology ecosystem, enhancing personal health, communication, and convenience through intelligent, ear-centered devices.</a:t>
            </a:r>
            <a:endParaRPr lang="en-US" sz="2400" dirty="0"/>
          </a:p>
        </p:txBody>
      </p:sp>
    </p:spTree>
    <p:extLst>
      <p:ext uri="{BB962C8B-B14F-4D97-AF65-F5344CB8AC3E}">
        <p14:creationId xmlns:p14="http://schemas.microsoft.com/office/powerpoint/2010/main" val="2691733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7855" y="1173018"/>
            <a:ext cx="11776363" cy="5003945"/>
          </a:xfrm>
        </p:spPr>
        <p:txBody>
          <a:bodyPr>
            <a:normAutofit/>
          </a:bodyPr>
          <a:lstStyle/>
          <a:p>
            <a:pPr algn="just">
              <a:buFont typeface="Wingdings" panose="05000000000000000000" pitchFamily="2" charset="2"/>
              <a:buChar char="q"/>
            </a:pPr>
            <a:r>
              <a:rPr lang="en-US" sz="3200" b="1" dirty="0">
                <a:solidFill>
                  <a:schemeClr val="accent2"/>
                </a:solidFill>
              </a:rPr>
              <a:t>Smart glasses</a:t>
            </a:r>
            <a:r>
              <a:rPr lang="en-US" sz="3200" dirty="0"/>
              <a:t> are wearable electronic devices that look like regular eyeglasses but include built-in computer technology such as miniature displays, cameras, sensors, processors, and wireless connectivity. </a:t>
            </a:r>
            <a:endParaRPr lang="en-US" sz="3200" dirty="0" smtClean="0"/>
          </a:p>
          <a:p>
            <a:pPr algn="just">
              <a:buFont typeface="Wingdings" panose="05000000000000000000" pitchFamily="2" charset="2"/>
              <a:buChar char="q"/>
            </a:pPr>
            <a:r>
              <a:rPr lang="en-US" sz="3200" dirty="0" smtClean="0"/>
              <a:t>They </a:t>
            </a:r>
            <a:r>
              <a:rPr lang="en-US" sz="3200" dirty="0"/>
              <a:t>project digital information—like notifications, navigation prompts, or augmented reality (AR) content—directly onto the lenses within the user’s field of vision, enabling hands-free access to data and interactive digital experiences while still being able to see the real world.</a:t>
            </a:r>
          </a:p>
        </p:txBody>
      </p:sp>
      <p:sp>
        <p:nvSpPr>
          <p:cNvPr id="4"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pic>
        <p:nvPicPr>
          <p:cNvPr id="5" name="Picture 4"/>
          <p:cNvPicPr>
            <a:picLocks noChangeAspect="1"/>
          </p:cNvPicPr>
          <p:nvPr/>
        </p:nvPicPr>
        <p:blipFill>
          <a:blip r:embed="rId2"/>
          <a:stretch>
            <a:fillRect/>
          </a:stretch>
        </p:blipFill>
        <p:spPr>
          <a:xfrm>
            <a:off x="3325090" y="4913103"/>
            <a:ext cx="7649797" cy="1616710"/>
          </a:xfrm>
          <a:prstGeom prst="rect">
            <a:avLst/>
          </a:prstGeom>
        </p:spPr>
      </p:pic>
    </p:spTree>
    <p:extLst>
      <p:ext uri="{BB962C8B-B14F-4D97-AF65-F5344CB8AC3E}">
        <p14:creationId xmlns:p14="http://schemas.microsoft.com/office/powerpoint/2010/main" val="760848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200" y="1068243"/>
            <a:ext cx="11877963" cy="4351338"/>
          </a:xfrm>
        </p:spPr>
        <p:txBody>
          <a:bodyPr/>
          <a:lstStyle/>
          <a:p>
            <a:pPr algn="just">
              <a:buFont typeface="Wingdings" panose="05000000000000000000" pitchFamily="2" charset="2"/>
              <a:buChar char="q"/>
            </a:pPr>
            <a:r>
              <a:rPr lang="en-US" b="1" dirty="0">
                <a:solidFill>
                  <a:schemeClr val="accent2"/>
                </a:solidFill>
              </a:rPr>
              <a:t>Smart </a:t>
            </a:r>
            <a:r>
              <a:rPr lang="en-US" b="1" dirty="0" smtClean="0">
                <a:solidFill>
                  <a:schemeClr val="accent2"/>
                </a:solidFill>
              </a:rPr>
              <a:t>jewelry</a:t>
            </a:r>
            <a:r>
              <a:rPr lang="en-US" dirty="0"/>
              <a:t> refers to wearable accessories like rings, bracelets, necklaces, or pendants that integrate electronic components such as sensors, microprocessors, and wireless connectivity. </a:t>
            </a:r>
            <a:endParaRPr lang="en-US" dirty="0" smtClean="0"/>
          </a:p>
          <a:p>
            <a:pPr algn="just">
              <a:buFont typeface="Wingdings" panose="05000000000000000000" pitchFamily="2" charset="2"/>
              <a:buChar char="q"/>
            </a:pPr>
            <a:r>
              <a:rPr lang="en-US" dirty="0" smtClean="0"/>
              <a:t>These </a:t>
            </a:r>
            <a:r>
              <a:rPr lang="en-US" dirty="0"/>
              <a:t>devices combine the </a:t>
            </a:r>
            <a:r>
              <a:rPr lang="en-US" dirty="0" smtClean="0"/>
              <a:t>beautiful </a:t>
            </a:r>
            <a:r>
              <a:rPr lang="en-US" dirty="0"/>
              <a:t>appeal of traditional </a:t>
            </a:r>
            <a:r>
              <a:rPr lang="en-US" dirty="0" smtClean="0"/>
              <a:t>jewelry </a:t>
            </a:r>
            <a:r>
              <a:rPr lang="en-US" dirty="0"/>
              <a:t>with functionalities typically found in wearable technology. </a:t>
            </a:r>
            <a:endParaRPr lang="en-US" dirty="0" smtClean="0"/>
          </a:p>
          <a:p>
            <a:pPr algn="just">
              <a:buFont typeface="Wingdings" panose="05000000000000000000" pitchFamily="2" charset="2"/>
              <a:buChar char="q"/>
            </a:pPr>
            <a:r>
              <a:rPr lang="en-US" dirty="0" smtClean="0"/>
              <a:t>Smart jewelry </a:t>
            </a:r>
            <a:r>
              <a:rPr lang="en-US" dirty="0"/>
              <a:t>can monitor health metrics (e.g., heart rate, sleep patterns, activity levels), provide notifications (calls, texts, alerts), enable contactless payments, or support safety features like emergency SOS signals—all while maintaining a stylish, discreet appearance.</a:t>
            </a:r>
          </a:p>
        </p:txBody>
      </p:sp>
      <p:sp>
        <p:nvSpPr>
          <p:cNvPr id="4" name="Title 1"/>
          <p:cNvSpPr>
            <a:spLocks noGrp="1"/>
          </p:cNvSpPr>
          <p:nvPr>
            <p:ph type="title"/>
          </p:nvPr>
        </p:nvSpPr>
        <p:spPr>
          <a:xfrm>
            <a:off x="323273" y="258619"/>
            <a:ext cx="11868727" cy="730106"/>
          </a:xfrm>
        </p:spPr>
        <p:txBody>
          <a:bodyPr>
            <a:normAutofit/>
          </a:bodyPr>
          <a:lstStyle/>
          <a:p>
            <a:pPr algn="ctr"/>
            <a:r>
              <a:rPr lang="en-US" sz="4000" b="1" dirty="0" smtClean="0">
                <a:solidFill>
                  <a:srgbClr val="7030A0"/>
                </a:solidFill>
              </a:rPr>
              <a:t>Types of Wearable Devices</a:t>
            </a:r>
            <a:endParaRPr lang="en-US" sz="4000" dirty="0"/>
          </a:p>
        </p:txBody>
      </p:sp>
      <p:pic>
        <p:nvPicPr>
          <p:cNvPr id="5" name="Picture 4"/>
          <p:cNvPicPr>
            <a:picLocks noChangeAspect="1"/>
          </p:cNvPicPr>
          <p:nvPr/>
        </p:nvPicPr>
        <p:blipFill>
          <a:blip r:embed="rId2"/>
          <a:stretch>
            <a:fillRect/>
          </a:stretch>
        </p:blipFill>
        <p:spPr>
          <a:xfrm>
            <a:off x="332509" y="4867562"/>
            <a:ext cx="3425193" cy="1727201"/>
          </a:xfrm>
          <a:prstGeom prst="rect">
            <a:avLst/>
          </a:prstGeom>
        </p:spPr>
      </p:pic>
      <p:pic>
        <p:nvPicPr>
          <p:cNvPr id="6" name="Picture 5"/>
          <p:cNvPicPr>
            <a:picLocks noChangeAspect="1"/>
          </p:cNvPicPr>
          <p:nvPr/>
        </p:nvPicPr>
        <p:blipFill>
          <a:blip r:embed="rId3"/>
          <a:stretch>
            <a:fillRect/>
          </a:stretch>
        </p:blipFill>
        <p:spPr>
          <a:xfrm>
            <a:off x="3802420" y="4895272"/>
            <a:ext cx="4621144" cy="1708727"/>
          </a:xfrm>
          <a:prstGeom prst="rect">
            <a:avLst/>
          </a:prstGeom>
        </p:spPr>
      </p:pic>
      <p:pic>
        <p:nvPicPr>
          <p:cNvPr id="7" name="Picture 6"/>
          <p:cNvPicPr>
            <a:picLocks noChangeAspect="1"/>
          </p:cNvPicPr>
          <p:nvPr/>
        </p:nvPicPr>
        <p:blipFill>
          <a:blip r:embed="rId4"/>
          <a:stretch>
            <a:fillRect/>
          </a:stretch>
        </p:blipFill>
        <p:spPr>
          <a:xfrm>
            <a:off x="8469744" y="4830616"/>
            <a:ext cx="3548313" cy="1728029"/>
          </a:xfrm>
          <a:prstGeom prst="rect">
            <a:avLst/>
          </a:prstGeom>
        </p:spPr>
      </p:pic>
    </p:spTree>
    <p:extLst>
      <p:ext uri="{BB962C8B-B14F-4D97-AF65-F5344CB8AC3E}">
        <p14:creationId xmlns:p14="http://schemas.microsoft.com/office/powerpoint/2010/main" val="36699325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53" y="157018"/>
            <a:ext cx="11363037" cy="960582"/>
          </a:xfrm>
        </p:spPr>
        <p:txBody>
          <a:bodyPr>
            <a:noAutofit/>
          </a:bodyPr>
          <a:lstStyle/>
          <a:p>
            <a:pPr algn="ctr"/>
            <a:r>
              <a:rPr lang="en-US" sz="5400" b="1" dirty="0" smtClean="0">
                <a:solidFill>
                  <a:srgbClr val="7030A0"/>
                </a:solidFill>
              </a:rPr>
              <a:t>Key Challenges in Wearable Technology</a:t>
            </a:r>
            <a:endParaRPr lang="en-US" sz="5400" b="1" dirty="0">
              <a:solidFill>
                <a:srgbClr val="7030A0"/>
              </a:solidFill>
            </a:endParaRPr>
          </a:p>
        </p:txBody>
      </p:sp>
      <p:pic>
        <p:nvPicPr>
          <p:cNvPr id="4" name="Picture 3"/>
          <p:cNvPicPr>
            <a:picLocks noChangeAspect="1"/>
          </p:cNvPicPr>
          <p:nvPr/>
        </p:nvPicPr>
        <p:blipFill>
          <a:blip r:embed="rId2"/>
          <a:stretch>
            <a:fillRect/>
          </a:stretch>
        </p:blipFill>
        <p:spPr>
          <a:xfrm>
            <a:off x="258619" y="1052945"/>
            <a:ext cx="11536218" cy="5643419"/>
          </a:xfrm>
          <a:prstGeom prst="rect">
            <a:avLst/>
          </a:prstGeom>
        </p:spPr>
      </p:pic>
    </p:spTree>
    <p:extLst>
      <p:ext uri="{BB962C8B-B14F-4D97-AF65-F5344CB8AC3E}">
        <p14:creationId xmlns:p14="http://schemas.microsoft.com/office/powerpoint/2010/main" val="3607784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Major challenges of wearable IoT technolog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295564" y="1095245"/>
            <a:ext cx="11563927" cy="5684246"/>
          </a:xfrm>
          <a:prstGeom prst="rect">
            <a:avLst/>
          </a:prstGeom>
        </p:spPr>
      </p:pic>
      <p:sp>
        <p:nvSpPr>
          <p:cNvPr id="6" name="Title 1"/>
          <p:cNvSpPr>
            <a:spLocks noGrp="1"/>
          </p:cNvSpPr>
          <p:nvPr>
            <p:ph type="title"/>
          </p:nvPr>
        </p:nvSpPr>
        <p:spPr>
          <a:xfrm>
            <a:off x="699653" y="157018"/>
            <a:ext cx="11363037" cy="960582"/>
          </a:xfrm>
        </p:spPr>
        <p:txBody>
          <a:bodyPr>
            <a:noAutofit/>
          </a:bodyPr>
          <a:lstStyle/>
          <a:p>
            <a:pPr algn="ctr"/>
            <a:r>
              <a:rPr lang="en-US" sz="5400" b="1" dirty="0" smtClean="0">
                <a:solidFill>
                  <a:srgbClr val="7030A0"/>
                </a:solidFill>
              </a:rPr>
              <a:t>Key Challenges in Wearable Technology</a:t>
            </a:r>
            <a:endParaRPr lang="en-US" sz="5400" b="1" dirty="0">
              <a:solidFill>
                <a:srgbClr val="7030A0"/>
              </a:solidFill>
            </a:endParaRPr>
          </a:p>
        </p:txBody>
      </p:sp>
    </p:spTree>
    <p:extLst>
      <p:ext uri="{BB962C8B-B14F-4D97-AF65-F5344CB8AC3E}">
        <p14:creationId xmlns:p14="http://schemas.microsoft.com/office/powerpoint/2010/main" val="618540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73" y="134216"/>
            <a:ext cx="10515600" cy="1325563"/>
          </a:xfrm>
        </p:spPr>
        <p:txBody>
          <a:bodyPr>
            <a:normAutofit/>
          </a:bodyPr>
          <a:lstStyle/>
          <a:p>
            <a:pPr algn="ctr"/>
            <a:r>
              <a:rPr lang="en-US" sz="7200" b="1" dirty="0" smtClean="0">
                <a:solidFill>
                  <a:srgbClr val="7030A0"/>
                </a:solidFill>
              </a:rPr>
              <a:t>Digital</a:t>
            </a:r>
            <a:endParaRPr lang="en-US" sz="7200" b="1" dirty="0">
              <a:solidFill>
                <a:srgbClr val="7030A0"/>
              </a:solidFill>
            </a:endParaRPr>
          </a:p>
        </p:txBody>
      </p:sp>
      <p:sp>
        <p:nvSpPr>
          <p:cNvPr id="3" name="Content Placeholder 2"/>
          <p:cNvSpPr>
            <a:spLocks noGrp="1"/>
          </p:cNvSpPr>
          <p:nvPr>
            <p:ph idx="1"/>
          </p:nvPr>
        </p:nvSpPr>
        <p:spPr>
          <a:xfrm>
            <a:off x="221672" y="1317624"/>
            <a:ext cx="11674763" cy="5540375"/>
          </a:xfrm>
        </p:spPr>
        <p:txBody>
          <a:bodyPr>
            <a:noAutofit/>
          </a:bodyPr>
          <a:lstStyle/>
          <a:p>
            <a:pPr algn="just">
              <a:buFont typeface="Wingdings" panose="05000000000000000000" pitchFamily="2" charset="2"/>
              <a:buChar char="q"/>
            </a:pPr>
            <a:r>
              <a:rPr lang="en-US" sz="4400" dirty="0"/>
              <a:t>Digital refers to electronic technology that </a:t>
            </a:r>
            <a:r>
              <a:rPr lang="en-US" sz="4400" dirty="0" smtClean="0"/>
              <a:t>represents: </a:t>
            </a:r>
          </a:p>
          <a:p>
            <a:pPr lvl="1" algn="just">
              <a:buFont typeface="Wingdings" panose="05000000000000000000" pitchFamily="2" charset="2"/>
              <a:buChar char="q"/>
            </a:pPr>
            <a:r>
              <a:rPr lang="en-US" sz="4000" dirty="0" smtClean="0"/>
              <a:t>processes</a:t>
            </a:r>
            <a:r>
              <a:rPr lang="en-US" sz="4000" dirty="0"/>
              <a:t>, and stores data using discrete values, typically expressed in binary form as 0s and 1s. </a:t>
            </a:r>
            <a:endParaRPr lang="en-US" sz="4000" dirty="0" smtClean="0"/>
          </a:p>
          <a:p>
            <a:pPr lvl="1" algn="just">
              <a:buFont typeface="Wingdings" panose="05000000000000000000" pitchFamily="2" charset="2"/>
              <a:buChar char="q"/>
            </a:pPr>
            <a:r>
              <a:rPr lang="en-US" sz="4000" dirty="0" smtClean="0"/>
              <a:t>This </a:t>
            </a:r>
            <a:r>
              <a:rPr lang="en-US" sz="4000" dirty="0"/>
              <a:t>contrasts with analog technology, which conveys data in continuous signals. </a:t>
            </a:r>
            <a:endParaRPr lang="en-US" sz="4000" dirty="0" smtClean="0"/>
          </a:p>
          <a:p>
            <a:pPr algn="just">
              <a:buFont typeface="Wingdings" panose="05000000000000000000" pitchFamily="2" charset="2"/>
              <a:buChar char="q"/>
            </a:pPr>
            <a:r>
              <a:rPr lang="en-US" sz="4400" dirty="0" smtClean="0"/>
              <a:t>Digital </a:t>
            </a:r>
            <a:r>
              <a:rPr lang="en-US" sz="4400" dirty="0"/>
              <a:t>devices use this binary system to transmit and manipulate information efficiently and </a:t>
            </a:r>
            <a:r>
              <a:rPr lang="en-US" sz="4400" dirty="0" smtClean="0"/>
              <a:t>reliably.</a:t>
            </a:r>
            <a:endParaRPr lang="en-US" sz="4400" dirty="0"/>
          </a:p>
        </p:txBody>
      </p:sp>
    </p:spTree>
    <p:extLst>
      <p:ext uri="{BB962C8B-B14F-4D97-AF65-F5344CB8AC3E}">
        <p14:creationId xmlns:p14="http://schemas.microsoft.com/office/powerpoint/2010/main" val="927100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800" y="1080656"/>
            <a:ext cx="11776364" cy="5597236"/>
          </a:xfrm>
          <a:prstGeom prst="rect">
            <a:avLst/>
          </a:prstGeom>
        </p:spPr>
      </p:pic>
      <p:sp>
        <p:nvSpPr>
          <p:cNvPr id="5" name="Title 1"/>
          <p:cNvSpPr>
            <a:spLocks noGrp="1"/>
          </p:cNvSpPr>
          <p:nvPr>
            <p:ph type="title"/>
          </p:nvPr>
        </p:nvSpPr>
        <p:spPr>
          <a:xfrm>
            <a:off x="699653" y="157018"/>
            <a:ext cx="11363037" cy="960582"/>
          </a:xfrm>
        </p:spPr>
        <p:txBody>
          <a:bodyPr>
            <a:noAutofit/>
          </a:bodyPr>
          <a:lstStyle/>
          <a:p>
            <a:pPr algn="ctr"/>
            <a:r>
              <a:rPr lang="en-US" sz="5400" b="1" dirty="0" smtClean="0">
                <a:solidFill>
                  <a:srgbClr val="7030A0"/>
                </a:solidFill>
              </a:rPr>
              <a:t>Benefits of Wearable Technology</a:t>
            </a:r>
            <a:endParaRPr lang="en-US" sz="5400" b="1" dirty="0">
              <a:solidFill>
                <a:srgbClr val="7030A0"/>
              </a:solidFill>
            </a:endParaRPr>
          </a:p>
        </p:txBody>
      </p:sp>
    </p:spTree>
    <p:extLst>
      <p:ext uri="{BB962C8B-B14F-4D97-AF65-F5344CB8AC3E}">
        <p14:creationId xmlns:p14="http://schemas.microsoft.com/office/powerpoint/2010/main" val="17299228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18" y="2517197"/>
            <a:ext cx="11970327" cy="1325563"/>
          </a:xfrm>
        </p:spPr>
        <p:txBody>
          <a:bodyPr>
            <a:noAutofit/>
          </a:bodyPr>
          <a:lstStyle/>
          <a:p>
            <a:pPr algn="ctr"/>
            <a:r>
              <a:rPr lang="en-US" sz="8000" b="1" dirty="0" smtClean="0">
                <a:solidFill>
                  <a:srgbClr val="7030A0"/>
                </a:solidFill>
              </a:rPr>
              <a:t>Telemedicine and Remote Consultations</a:t>
            </a:r>
            <a:endParaRPr lang="en-US" sz="8000" b="1" dirty="0">
              <a:solidFill>
                <a:srgbClr val="7030A0"/>
              </a:solidFill>
            </a:endParaRPr>
          </a:p>
        </p:txBody>
      </p:sp>
    </p:spTree>
    <p:extLst>
      <p:ext uri="{BB962C8B-B14F-4D97-AF65-F5344CB8AC3E}">
        <p14:creationId xmlns:p14="http://schemas.microsoft.com/office/powerpoint/2010/main" val="2043605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2490" y="1031297"/>
            <a:ext cx="11593945" cy="4351338"/>
          </a:xfrm>
        </p:spPr>
        <p:txBody>
          <a:bodyPr>
            <a:normAutofit/>
          </a:bodyPr>
          <a:lstStyle/>
          <a:p>
            <a:pPr marL="0" indent="0" algn="just">
              <a:buNone/>
            </a:pPr>
            <a:r>
              <a:rPr lang="en-US" sz="3600" dirty="0" smtClean="0"/>
              <a:t>Telemedicine </a:t>
            </a:r>
            <a:r>
              <a:rPr lang="en-US" sz="3600" dirty="0"/>
              <a:t>platforms enable virtual consultations via video conferencing, expanding access to care, especially for those in remote areas. </a:t>
            </a:r>
          </a:p>
          <a:p>
            <a:pPr algn="just"/>
            <a:endParaRPr lang="en-US" sz="3600" dirty="0"/>
          </a:p>
        </p:txBody>
      </p:sp>
      <p:sp>
        <p:nvSpPr>
          <p:cNvPr id="4" name="Rectangle 3"/>
          <p:cNvSpPr/>
          <p:nvPr/>
        </p:nvSpPr>
        <p:spPr>
          <a:xfrm>
            <a:off x="138546" y="-1"/>
            <a:ext cx="11637818" cy="923330"/>
          </a:xfrm>
          <a:prstGeom prst="rect">
            <a:avLst/>
          </a:prstGeom>
        </p:spPr>
        <p:txBody>
          <a:bodyPr wrap="square">
            <a:spAutoFit/>
          </a:bodyPr>
          <a:lstStyle/>
          <a:p>
            <a:r>
              <a:rPr lang="en-US" sz="5400" b="1" dirty="0" smtClean="0">
                <a:solidFill>
                  <a:srgbClr val="7030A0"/>
                </a:solidFill>
              </a:rPr>
              <a:t>Telemedicine and Remote Consultations</a:t>
            </a:r>
            <a:endParaRPr lang="en-US" sz="5400" dirty="0"/>
          </a:p>
        </p:txBody>
      </p:sp>
      <p:pic>
        <p:nvPicPr>
          <p:cNvPr id="5" name="Picture 4"/>
          <p:cNvPicPr/>
          <p:nvPr/>
        </p:nvPicPr>
        <p:blipFill>
          <a:blip r:embed="rId2"/>
          <a:stretch>
            <a:fillRect/>
          </a:stretch>
        </p:blipFill>
        <p:spPr>
          <a:xfrm>
            <a:off x="3426691" y="2644195"/>
            <a:ext cx="7278254" cy="4005985"/>
          </a:xfrm>
          <a:prstGeom prst="rect">
            <a:avLst/>
          </a:prstGeom>
        </p:spPr>
      </p:pic>
    </p:spTree>
    <p:extLst>
      <p:ext uri="{BB962C8B-B14F-4D97-AF65-F5344CB8AC3E}">
        <p14:creationId xmlns:p14="http://schemas.microsoft.com/office/powerpoint/2010/main" val="3072025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6327" y="1145309"/>
            <a:ext cx="11767127" cy="3325091"/>
          </a:xfrm>
        </p:spPr>
        <p:txBody>
          <a:bodyPr>
            <a:normAutofit fontScale="62500" lnSpcReduction="20000"/>
          </a:bodyPr>
          <a:lstStyle/>
          <a:p>
            <a:pPr algn="just">
              <a:buFont typeface="Wingdings" panose="05000000000000000000" pitchFamily="2" charset="2"/>
              <a:buChar char="q"/>
            </a:pPr>
            <a:r>
              <a:rPr lang="en-US" sz="3600" dirty="0"/>
              <a:t>An electronic health record (EHR) is the </a:t>
            </a:r>
            <a:r>
              <a:rPr lang="en-US" sz="3600" b="1" dirty="0"/>
              <a:t>systematized collection of electronically stored patient and population health information</a:t>
            </a:r>
            <a:r>
              <a:rPr lang="en-US" sz="3600" dirty="0"/>
              <a:t> in a digital format</a:t>
            </a:r>
            <a:r>
              <a:rPr lang="en-US" sz="3600" dirty="0" smtClean="0"/>
              <a:t>.</a:t>
            </a:r>
          </a:p>
          <a:p>
            <a:pPr algn="just">
              <a:buFont typeface="Wingdings" panose="05000000000000000000" pitchFamily="2" charset="2"/>
              <a:buChar char="q"/>
            </a:pPr>
            <a:r>
              <a:rPr lang="en-US" sz="4000" dirty="0" smtClean="0"/>
              <a:t>Electronic </a:t>
            </a:r>
            <a:r>
              <a:rPr lang="en-US" sz="4000" dirty="0"/>
              <a:t>Health Records (EHRs) are digital versions of patients' health information, providing a comprehensive and easily accessible record of a patient's medical history. </a:t>
            </a:r>
            <a:endParaRPr lang="en-US" sz="4000" dirty="0" smtClean="0"/>
          </a:p>
          <a:p>
            <a:pPr algn="just">
              <a:buFont typeface="Wingdings" panose="05000000000000000000" pitchFamily="2" charset="2"/>
              <a:buChar char="q"/>
            </a:pPr>
            <a:r>
              <a:rPr lang="en-US" sz="4000" dirty="0" smtClean="0"/>
              <a:t>They </a:t>
            </a:r>
            <a:r>
              <a:rPr lang="en-US" sz="4000" dirty="0"/>
              <a:t>include details like diagnoses, treatment plans, prescriptions, allergies, and lab results, facilitating efficient and coordinated care across different healthcare settings. </a:t>
            </a:r>
            <a:endParaRPr lang="en-US" sz="4000" dirty="0" smtClean="0"/>
          </a:p>
          <a:p>
            <a:pPr algn="just">
              <a:buFont typeface="Wingdings" panose="05000000000000000000" pitchFamily="2" charset="2"/>
              <a:buChar char="q"/>
            </a:pPr>
            <a:r>
              <a:rPr lang="en-US" sz="4000" dirty="0" smtClean="0"/>
              <a:t>EHRs </a:t>
            </a:r>
            <a:r>
              <a:rPr lang="en-US" sz="4000" dirty="0"/>
              <a:t>streamline the management and sharing of patient information, improving communication between healthcare providers and enhancing care coordination. </a:t>
            </a:r>
          </a:p>
          <a:p>
            <a:pPr algn="just">
              <a:buFont typeface="Wingdings" panose="05000000000000000000" pitchFamily="2" charset="2"/>
              <a:buChar char="q"/>
            </a:pPr>
            <a:endParaRPr lang="en-US" sz="4000" dirty="0"/>
          </a:p>
        </p:txBody>
      </p:sp>
      <p:sp>
        <p:nvSpPr>
          <p:cNvPr id="4" name="Rectangle 3"/>
          <p:cNvSpPr/>
          <p:nvPr/>
        </p:nvSpPr>
        <p:spPr>
          <a:xfrm>
            <a:off x="138546" y="-1"/>
            <a:ext cx="11637818" cy="923330"/>
          </a:xfrm>
          <a:prstGeom prst="rect">
            <a:avLst/>
          </a:prstGeom>
        </p:spPr>
        <p:txBody>
          <a:bodyPr wrap="square">
            <a:spAutoFit/>
          </a:bodyPr>
          <a:lstStyle/>
          <a:p>
            <a:r>
              <a:rPr lang="en-US" sz="5400" b="1" dirty="0" smtClean="0">
                <a:solidFill>
                  <a:srgbClr val="7030A0"/>
                </a:solidFill>
              </a:rPr>
              <a:t>Electronic</a:t>
            </a:r>
            <a:r>
              <a:rPr lang="en-US" sz="5400" b="1" dirty="0">
                <a:solidFill>
                  <a:srgbClr val="7030A0"/>
                </a:solidFill>
              </a:rPr>
              <a:t> </a:t>
            </a:r>
            <a:r>
              <a:rPr lang="en-US" sz="5400" b="1" dirty="0" smtClean="0">
                <a:solidFill>
                  <a:srgbClr val="7030A0"/>
                </a:solidFill>
              </a:rPr>
              <a:t>Health </a:t>
            </a:r>
            <a:r>
              <a:rPr lang="en-US" sz="5400" b="1" dirty="0">
                <a:solidFill>
                  <a:srgbClr val="7030A0"/>
                </a:solidFill>
              </a:rPr>
              <a:t>Records (EHRs</a:t>
            </a:r>
            <a:r>
              <a:rPr lang="en-US" sz="5400" b="1" dirty="0" smtClean="0">
                <a:solidFill>
                  <a:srgbClr val="7030A0"/>
                </a:solidFill>
              </a:rPr>
              <a:t>)</a:t>
            </a:r>
            <a:endParaRPr lang="en-US" sz="5400" b="1" dirty="0">
              <a:solidFill>
                <a:srgbClr val="7030A0"/>
              </a:solidFill>
            </a:endParaRPr>
          </a:p>
        </p:txBody>
      </p:sp>
      <p:pic>
        <p:nvPicPr>
          <p:cNvPr id="2" name="Picture 1"/>
          <p:cNvPicPr>
            <a:picLocks noChangeAspect="1"/>
          </p:cNvPicPr>
          <p:nvPr/>
        </p:nvPicPr>
        <p:blipFill>
          <a:blip r:embed="rId2"/>
          <a:stretch>
            <a:fillRect/>
          </a:stretch>
        </p:blipFill>
        <p:spPr>
          <a:xfrm>
            <a:off x="665019" y="3853294"/>
            <a:ext cx="4191120" cy="2857105"/>
          </a:xfrm>
          <a:prstGeom prst="rect">
            <a:avLst/>
          </a:prstGeom>
        </p:spPr>
      </p:pic>
    </p:spTree>
    <p:extLst>
      <p:ext uri="{BB962C8B-B14F-4D97-AF65-F5344CB8AC3E}">
        <p14:creationId xmlns:p14="http://schemas.microsoft.com/office/powerpoint/2010/main" val="38384070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5909" y="166254"/>
            <a:ext cx="10515600" cy="1099561"/>
          </a:xfrm>
        </p:spPr>
        <p:txBody>
          <a:bodyPr>
            <a:normAutofit/>
          </a:bodyPr>
          <a:lstStyle/>
          <a:p>
            <a:pPr algn="ctr"/>
            <a:r>
              <a:rPr lang="en-US" sz="5400" b="1" dirty="0" smtClean="0">
                <a:solidFill>
                  <a:srgbClr val="7030A0"/>
                </a:solidFill>
              </a:rPr>
              <a:t>Digital Transformation</a:t>
            </a:r>
            <a:endParaRPr lang="en-US" sz="5400" b="1" dirty="0">
              <a:solidFill>
                <a:srgbClr val="7030A0"/>
              </a:solidFill>
            </a:endParaRPr>
          </a:p>
        </p:txBody>
      </p:sp>
      <p:sp>
        <p:nvSpPr>
          <p:cNvPr id="3" name="Content Placeholder 2"/>
          <p:cNvSpPr>
            <a:spLocks noGrp="1"/>
          </p:cNvSpPr>
          <p:nvPr>
            <p:ph idx="1"/>
          </p:nvPr>
        </p:nvSpPr>
        <p:spPr>
          <a:xfrm>
            <a:off x="284018" y="1308389"/>
            <a:ext cx="11593946" cy="4351338"/>
          </a:xfrm>
        </p:spPr>
        <p:txBody>
          <a:bodyPr>
            <a:noAutofit/>
          </a:bodyPr>
          <a:lstStyle/>
          <a:p>
            <a:pPr>
              <a:buFont typeface="Wingdings" panose="05000000000000000000" pitchFamily="2" charset="2"/>
              <a:buChar char="q"/>
            </a:pPr>
            <a:r>
              <a:rPr lang="en-US" sz="4000" dirty="0"/>
              <a:t>Digital transformation is the method of integrating digital technology into all parts of a business, which changes how you run your business and give customers value. </a:t>
            </a:r>
            <a:endParaRPr lang="en-US" sz="4000" dirty="0" smtClean="0"/>
          </a:p>
          <a:p>
            <a:pPr>
              <a:buFont typeface="Wingdings" panose="05000000000000000000" pitchFamily="2" charset="2"/>
              <a:buChar char="q"/>
            </a:pPr>
            <a:r>
              <a:rPr lang="en-US" sz="4000" dirty="0" smtClean="0"/>
              <a:t>The </a:t>
            </a:r>
            <a:r>
              <a:rPr lang="en-US" sz="4000" dirty="0"/>
              <a:t>main advantages of digital transformation </a:t>
            </a:r>
            <a:r>
              <a:rPr lang="en-US" sz="4000" dirty="0" smtClean="0"/>
              <a:t>are: </a:t>
            </a:r>
          </a:p>
          <a:p>
            <a:pPr lvl="1">
              <a:buFont typeface="Wingdings" panose="05000000000000000000" pitchFamily="2" charset="2"/>
              <a:buChar char="q"/>
            </a:pPr>
            <a:r>
              <a:rPr lang="en-US" sz="3600" dirty="0" smtClean="0"/>
              <a:t> </a:t>
            </a:r>
            <a:r>
              <a:rPr lang="en-US" sz="3600" dirty="0"/>
              <a:t>increased </a:t>
            </a:r>
            <a:r>
              <a:rPr lang="en-US" sz="3600" dirty="0" smtClean="0"/>
              <a:t>efficiency</a:t>
            </a:r>
          </a:p>
          <a:p>
            <a:pPr lvl="1">
              <a:buFont typeface="Wingdings" panose="05000000000000000000" pitchFamily="2" charset="2"/>
              <a:buChar char="q"/>
            </a:pPr>
            <a:r>
              <a:rPr lang="en-US" sz="3600" dirty="0" smtClean="0"/>
              <a:t> </a:t>
            </a:r>
            <a:r>
              <a:rPr lang="en-US" sz="3600" dirty="0"/>
              <a:t>greater business </a:t>
            </a:r>
            <a:r>
              <a:rPr lang="en-US" sz="3600" dirty="0" smtClean="0"/>
              <a:t>quickness, </a:t>
            </a:r>
          </a:p>
          <a:p>
            <a:pPr lvl="1">
              <a:buFont typeface="Wingdings" panose="05000000000000000000" pitchFamily="2" charset="2"/>
              <a:buChar char="q"/>
            </a:pPr>
            <a:r>
              <a:rPr lang="en-US" sz="3600" dirty="0" smtClean="0"/>
              <a:t>and</a:t>
            </a:r>
            <a:r>
              <a:rPr lang="en-US" sz="3600" dirty="0"/>
              <a:t>, in the end, the release of new value for employees, customers, and shareholders</a:t>
            </a:r>
            <a:r>
              <a:rPr lang="en-US" sz="3600" dirty="0" smtClean="0"/>
              <a:t>.</a:t>
            </a:r>
          </a:p>
        </p:txBody>
      </p:sp>
    </p:spTree>
    <p:extLst>
      <p:ext uri="{BB962C8B-B14F-4D97-AF65-F5344CB8AC3E}">
        <p14:creationId xmlns:p14="http://schemas.microsoft.com/office/powerpoint/2010/main" val="3638729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650" y="1256145"/>
            <a:ext cx="4935820" cy="3288146"/>
          </a:xfrm>
          <a:prstGeom prst="rect">
            <a:avLst/>
          </a:prstGeom>
        </p:spPr>
      </p:pic>
      <p:pic>
        <p:nvPicPr>
          <p:cNvPr id="5" name="Picture 4"/>
          <p:cNvPicPr>
            <a:picLocks noChangeAspect="1"/>
          </p:cNvPicPr>
          <p:nvPr/>
        </p:nvPicPr>
        <p:blipFill>
          <a:blip r:embed="rId3"/>
          <a:stretch>
            <a:fillRect/>
          </a:stretch>
        </p:blipFill>
        <p:spPr>
          <a:xfrm>
            <a:off x="6354617" y="1256146"/>
            <a:ext cx="5403273" cy="2835563"/>
          </a:xfrm>
          <a:prstGeom prst="rect">
            <a:avLst/>
          </a:prstGeom>
        </p:spPr>
      </p:pic>
      <p:sp>
        <p:nvSpPr>
          <p:cNvPr id="6" name="Title 1"/>
          <p:cNvSpPr>
            <a:spLocks noGrp="1"/>
          </p:cNvSpPr>
          <p:nvPr>
            <p:ph type="title"/>
          </p:nvPr>
        </p:nvSpPr>
        <p:spPr>
          <a:xfrm>
            <a:off x="865909" y="166254"/>
            <a:ext cx="10515600" cy="1099561"/>
          </a:xfrm>
        </p:spPr>
        <p:txBody>
          <a:bodyPr>
            <a:normAutofit/>
          </a:bodyPr>
          <a:lstStyle/>
          <a:p>
            <a:pPr algn="ctr"/>
            <a:r>
              <a:rPr lang="en-US" sz="5400" b="1" dirty="0" smtClean="0">
                <a:solidFill>
                  <a:srgbClr val="7030A0"/>
                </a:solidFill>
              </a:rPr>
              <a:t>Digital Transformation</a:t>
            </a:r>
            <a:endParaRPr lang="en-US" sz="5400" b="1" dirty="0">
              <a:solidFill>
                <a:srgbClr val="7030A0"/>
              </a:solidFill>
            </a:endParaRPr>
          </a:p>
        </p:txBody>
      </p:sp>
      <p:pic>
        <p:nvPicPr>
          <p:cNvPr id="7" name="Picture 6"/>
          <p:cNvPicPr>
            <a:picLocks noChangeAspect="1"/>
          </p:cNvPicPr>
          <p:nvPr/>
        </p:nvPicPr>
        <p:blipFill>
          <a:blip r:embed="rId4"/>
          <a:stretch>
            <a:fillRect/>
          </a:stretch>
        </p:blipFill>
        <p:spPr>
          <a:xfrm>
            <a:off x="258619" y="4586683"/>
            <a:ext cx="5246254" cy="2141817"/>
          </a:xfrm>
          <a:prstGeom prst="rect">
            <a:avLst/>
          </a:prstGeom>
        </p:spPr>
      </p:pic>
      <p:pic>
        <p:nvPicPr>
          <p:cNvPr id="8" name="Picture 7"/>
          <p:cNvPicPr>
            <a:picLocks noChangeAspect="1"/>
          </p:cNvPicPr>
          <p:nvPr/>
        </p:nvPicPr>
        <p:blipFill>
          <a:blip r:embed="rId5"/>
          <a:stretch>
            <a:fillRect/>
          </a:stretch>
        </p:blipFill>
        <p:spPr>
          <a:xfrm>
            <a:off x="6206819" y="4370371"/>
            <a:ext cx="5791218" cy="2347651"/>
          </a:xfrm>
          <a:prstGeom prst="rect">
            <a:avLst/>
          </a:prstGeom>
        </p:spPr>
      </p:pic>
    </p:spTree>
    <p:extLst>
      <p:ext uri="{BB962C8B-B14F-4D97-AF65-F5344CB8AC3E}">
        <p14:creationId xmlns:p14="http://schemas.microsoft.com/office/powerpoint/2010/main" val="42636950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1672" y="932729"/>
            <a:ext cx="11859491" cy="1655762"/>
          </a:xfrm>
        </p:spPr>
        <p:txBody>
          <a:bodyPr>
            <a:normAutofit/>
          </a:bodyPr>
          <a:lstStyle/>
          <a:p>
            <a:pPr algn="just"/>
            <a:r>
              <a:rPr lang="en-US" sz="3600" dirty="0"/>
              <a:t>Digital tools are software applications or platforms that help perform tasks, improve efficiency, and support communication and collaboration using digital technology.</a:t>
            </a:r>
          </a:p>
          <a:p>
            <a:pPr algn="just"/>
            <a:endParaRPr lang="en-US" sz="3600" dirty="0"/>
          </a:p>
        </p:txBody>
      </p:sp>
      <p:sp>
        <p:nvSpPr>
          <p:cNvPr id="5" name="Title 1"/>
          <p:cNvSpPr txBox="1">
            <a:spLocks/>
          </p:cNvSpPr>
          <p:nvPr/>
        </p:nvSpPr>
        <p:spPr>
          <a:xfrm>
            <a:off x="865909" y="157018"/>
            <a:ext cx="10515600" cy="8409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srgbClr val="7030A0"/>
                </a:solidFill>
              </a:rPr>
              <a:t>Digital Tools</a:t>
            </a:r>
            <a:endParaRPr lang="en-US" sz="5400" b="1" dirty="0">
              <a:solidFill>
                <a:srgbClr val="7030A0"/>
              </a:solidFill>
            </a:endParaRPr>
          </a:p>
        </p:txBody>
      </p:sp>
      <p:pic>
        <p:nvPicPr>
          <p:cNvPr id="6" name="Picture 5" descr="https://digitallschools.com/wp-content/uploads/2023/04/GetImageAttachment-1024x683-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404236"/>
            <a:ext cx="3916218" cy="2756420"/>
          </a:xfrm>
          <a:prstGeom prst="rect">
            <a:avLst/>
          </a:prstGeom>
          <a:noFill/>
          <a:ln>
            <a:noFill/>
          </a:ln>
        </p:spPr>
      </p:pic>
      <p:pic>
        <p:nvPicPr>
          <p:cNvPr id="7" name="Picture 6"/>
          <p:cNvPicPr>
            <a:picLocks noChangeAspect="1"/>
          </p:cNvPicPr>
          <p:nvPr/>
        </p:nvPicPr>
        <p:blipFill>
          <a:blip r:embed="rId3"/>
          <a:stretch>
            <a:fillRect/>
          </a:stretch>
        </p:blipFill>
        <p:spPr>
          <a:xfrm>
            <a:off x="3870080" y="3509818"/>
            <a:ext cx="3773525" cy="2694780"/>
          </a:xfrm>
          <a:prstGeom prst="rect">
            <a:avLst/>
          </a:prstGeom>
        </p:spPr>
      </p:pic>
      <p:pic>
        <p:nvPicPr>
          <p:cNvPr id="8" name="Picture 7"/>
          <p:cNvPicPr>
            <a:picLocks noChangeAspect="1"/>
          </p:cNvPicPr>
          <p:nvPr/>
        </p:nvPicPr>
        <p:blipFill>
          <a:blip r:embed="rId4"/>
          <a:stretch>
            <a:fillRect/>
          </a:stretch>
        </p:blipFill>
        <p:spPr>
          <a:xfrm>
            <a:off x="7784197" y="3491346"/>
            <a:ext cx="4289362" cy="2835108"/>
          </a:xfrm>
          <a:prstGeom prst="rect">
            <a:avLst/>
          </a:prstGeom>
        </p:spPr>
      </p:pic>
    </p:spTree>
    <p:extLst>
      <p:ext uri="{BB962C8B-B14F-4D97-AF65-F5344CB8AC3E}">
        <p14:creationId xmlns:p14="http://schemas.microsoft.com/office/powerpoint/2010/main" val="980000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837" y="1382280"/>
            <a:ext cx="11998036" cy="4351338"/>
          </a:xfrm>
        </p:spPr>
        <p:txBody>
          <a:bodyPr>
            <a:noAutofit/>
          </a:bodyPr>
          <a:lstStyle/>
          <a:p>
            <a:pPr algn="just">
              <a:buFont typeface="Wingdings" panose="05000000000000000000" pitchFamily="2" charset="2"/>
              <a:buChar char="q"/>
            </a:pPr>
            <a:r>
              <a:rPr lang="en-US" sz="4000" dirty="0"/>
              <a:t>Digital tools for healthcare are electronic devices, software applications, platforms, and technologies used to enhance the delivery, management, and accessibility of healthcare services</a:t>
            </a:r>
            <a:r>
              <a:rPr lang="en-US" sz="4000" dirty="0" smtClean="0"/>
              <a:t>.</a:t>
            </a:r>
          </a:p>
          <a:p>
            <a:pPr algn="just">
              <a:buFont typeface="Wingdings" panose="05000000000000000000" pitchFamily="2" charset="2"/>
              <a:buChar char="q"/>
            </a:pPr>
            <a:endParaRPr lang="en-US" sz="4000" dirty="0" smtClean="0"/>
          </a:p>
          <a:p>
            <a:pPr algn="just">
              <a:buFont typeface="Wingdings" panose="05000000000000000000" pitchFamily="2" charset="2"/>
              <a:buChar char="q"/>
            </a:pPr>
            <a:r>
              <a:rPr lang="en-US" sz="4000" dirty="0" smtClean="0"/>
              <a:t>Digital </a:t>
            </a:r>
            <a:r>
              <a:rPr lang="en-US" sz="4000" dirty="0"/>
              <a:t>tools are </a:t>
            </a:r>
            <a:r>
              <a:rPr lang="en-US" sz="4000" dirty="0" smtClean="0"/>
              <a:t>updating the </a:t>
            </a:r>
            <a:r>
              <a:rPr lang="en-US" sz="4000" dirty="0"/>
              <a:t>healthcare by improving access, efficiency, and patient outcomes. </a:t>
            </a:r>
          </a:p>
        </p:txBody>
      </p:sp>
      <p:sp>
        <p:nvSpPr>
          <p:cNvPr id="4" name="Title 1"/>
          <p:cNvSpPr txBox="1">
            <a:spLocks/>
          </p:cNvSpPr>
          <p:nvPr/>
        </p:nvSpPr>
        <p:spPr>
          <a:xfrm>
            <a:off x="865909" y="157018"/>
            <a:ext cx="10515600" cy="84094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smtClean="0">
                <a:solidFill>
                  <a:srgbClr val="7030A0"/>
                </a:solidFill>
              </a:rPr>
              <a:t>Digital Tools for Healthcare</a:t>
            </a:r>
            <a:endParaRPr lang="en-US" sz="5400" b="1" dirty="0">
              <a:solidFill>
                <a:srgbClr val="7030A0"/>
              </a:solidFill>
            </a:endParaRPr>
          </a:p>
        </p:txBody>
      </p:sp>
    </p:spTree>
    <p:extLst>
      <p:ext uri="{BB962C8B-B14F-4D97-AF65-F5344CB8AC3E}">
        <p14:creationId xmlns:p14="http://schemas.microsoft.com/office/powerpoint/2010/main" val="1946829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799" y="1209964"/>
            <a:ext cx="11508509" cy="4966999"/>
          </a:xfrm>
        </p:spPr>
        <p:txBody>
          <a:bodyPr>
            <a:normAutofit/>
          </a:bodyPr>
          <a:lstStyle/>
          <a:p>
            <a:pPr algn="just">
              <a:buFont typeface="Wingdings" panose="05000000000000000000" pitchFamily="2" charset="2"/>
              <a:buChar char="q"/>
            </a:pPr>
            <a:r>
              <a:rPr lang="en-US" sz="3600" dirty="0"/>
              <a:t>Wearable technology or wearables </a:t>
            </a:r>
            <a:r>
              <a:rPr lang="en-US" sz="3600" dirty="0" smtClean="0"/>
              <a:t>devices are </a:t>
            </a:r>
            <a:r>
              <a:rPr lang="en-US" sz="3600" dirty="0"/>
              <a:t>the electronic devices that are worn on a person’s body (typically close to the skin) to send vital medical, biochemical correctly, and exercise data to a database.</a:t>
            </a:r>
          </a:p>
        </p:txBody>
      </p:sp>
      <p:sp>
        <p:nvSpPr>
          <p:cNvPr id="4" name="Title 1"/>
          <p:cNvSpPr>
            <a:spLocks noGrp="1"/>
          </p:cNvSpPr>
          <p:nvPr>
            <p:ph type="title"/>
          </p:nvPr>
        </p:nvSpPr>
        <p:spPr>
          <a:xfrm>
            <a:off x="699653" y="157018"/>
            <a:ext cx="11363037" cy="960582"/>
          </a:xfrm>
        </p:spPr>
        <p:txBody>
          <a:bodyPr>
            <a:noAutofit/>
          </a:bodyPr>
          <a:lstStyle/>
          <a:p>
            <a:pPr algn="ctr"/>
            <a:r>
              <a:rPr lang="en-US" sz="5400" b="1" dirty="0" smtClean="0">
                <a:solidFill>
                  <a:srgbClr val="7030A0"/>
                </a:solidFill>
              </a:rPr>
              <a:t>Wearable Technology / Wearable Devices</a:t>
            </a:r>
            <a:endParaRPr lang="en-US" sz="5400" b="1" dirty="0">
              <a:solidFill>
                <a:srgbClr val="7030A0"/>
              </a:solidFill>
            </a:endParaRPr>
          </a:p>
        </p:txBody>
      </p:sp>
      <p:pic>
        <p:nvPicPr>
          <p:cNvPr id="5" name="Picture 4"/>
          <p:cNvPicPr>
            <a:picLocks noChangeAspect="1"/>
          </p:cNvPicPr>
          <p:nvPr/>
        </p:nvPicPr>
        <p:blipFill>
          <a:blip r:embed="rId2"/>
          <a:stretch>
            <a:fillRect/>
          </a:stretch>
        </p:blipFill>
        <p:spPr>
          <a:xfrm>
            <a:off x="600363" y="3276972"/>
            <a:ext cx="5796229" cy="3211573"/>
          </a:xfrm>
          <a:prstGeom prst="rect">
            <a:avLst/>
          </a:prstGeom>
        </p:spPr>
      </p:pic>
    </p:spTree>
    <p:extLst>
      <p:ext uri="{BB962C8B-B14F-4D97-AF65-F5344CB8AC3E}">
        <p14:creationId xmlns:p14="http://schemas.microsoft.com/office/powerpoint/2010/main" val="40586400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527" y="948170"/>
            <a:ext cx="11898746" cy="4351338"/>
          </a:xfrm>
        </p:spPr>
        <p:txBody>
          <a:bodyPr>
            <a:normAutofit/>
          </a:bodyPr>
          <a:lstStyle/>
          <a:p>
            <a:pPr algn="just">
              <a:buFont typeface="Wingdings" panose="05000000000000000000" pitchFamily="2" charset="2"/>
              <a:buChar char="q"/>
            </a:pPr>
            <a:r>
              <a:rPr lang="en-US" sz="3600" dirty="0" smtClean="0"/>
              <a:t>Wearable </a:t>
            </a:r>
            <a:r>
              <a:rPr lang="en-US" sz="3600" dirty="0"/>
              <a:t>devices use sensors to gather physiological data directly from the body, which is wirelessly transmitted to smartphones or cloud platforms. </a:t>
            </a:r>
            <a:endParaRPr lang="en-US" sz="3600" dirty="0" smtClean="0"/>
          </a:p>
          <a:p>
            <a:pPr algn="just">
              <a:buFont typeface="Wingdings" panose="05000000000000000000" pitchFamily="2" charset="2"/>
              <a:buChar char="q"/>
            </a:pPr>
            <a:endParaRPr lang="en-US" sz="3600" dirty="0" smtClean="0"/>
          </a:p>
          <a:p>
            <a:pPr algn="just">
              <a:buFont typeface="Wingdings" panose="05000000000000000000" pitchFamily="2" charset="2"/>
              <a:buChar char="q"/>
            </a:pPr>
            <a:r>
              <a:rPr lang="en-US" sz="3600" dirty="0" smtClean="0"/>
              <a:t>AI </a:t>
            </a:r>
            <a:r>
              <a:rPr lang="en-US" sz="3600" dirty="0"/>
              <a:t>and machine learning analyze this data to provide real-time health insights and alerts for potential issues, enabling proactive healthcare </a:t>
            </a:r>
            <a:r>
              <a:rPr lang="en-US" sz="3600" dirty="0" smtClean="0"/>
              <a:t>management.</a:t>
            </a:r>
            <a:endParaRPr lang="en-US" sz="3600" dirty="0"/>
          </a:p>
        </p:txBody>
      </p:sp>
      <p:sp>
        <p:nvSpPr>
          <p:cNvPr id="4" name="Title 1"/>
          <p:cNvSpPr>
            <a:spLocks noGrp="1"/>
          </p:cNvSpPr>
          <p:nvPr>
            <p:ph type="title"/>
          </p:nvPr>
        </p:nvSpPr>
        <p:spPr>
          <a:xfrm>
            <a:off x="0" y="203199"/>
            <a:ext cx="12099636" cy="637743"/>
          </a:xfrm>
        </p:spPr>
        <p:txBody>
          <a:bodyPr>
            <a:noAutofit/>
          </a:bodyPr>
          <a:lstStyle/>
          <a:p>
            <a:pPr algn="ctr"/>
            <a:r>
              <a:rPr lang="en-US" sz="4800" b="1" dirty="0" smtClean="0">
                <a:solidFill>
                  <a:srgbClr val="7030A0"/>
                </a:solidFill>
              </a:rPr>
              <a:t>How Do Wearable Devices Work in Healthcare</a:t>
            </a:r>
            <a:endParaRPr lang="en-US" sz="4800" b="1" dirty="0">
              <a:solidFill>
                <a:srgbClr val="7030A0"/>
              </a:solidFill>
            </a:endParaRPr>
          </a:p>
        </p:txBody>
      </p:sp>
    </p:spTree>
    <p:extLst>
      <p:ext uri="{BB962C8B-B14F-4D97-AF65-F5344CB8AC3E}">
        <p14:creationId xmlns:p14="http://schemas.microsoft.com/office/powerpoint/2010/main" val="1059401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7030A0"/>
                </a:solidFill>
              </a:rPr>
              <a:t>Main Benefits of Wearable Devices for Patients and Healthcare Providers</a:t>
            </a:r>
            <a:endParaRPr lang="en-US" dirty="0"/>
          </a:p>
        </p:txBody>
      </p:sp>
      <p:sp>
        <p:nvSpPr>
          <p:cNvPr id="3" name="Content Placeholder 2"/>
          <p:cNvSpPr>
            <a:spLocks noGrp="1"/>
          </p:cNvSpPr>
          <p:nvPr>
            <p:ph idx="1"/>
          </p:nvPr>
        </p:nvSpPr>
        <p:spPr>
          <a:xfrm>
            <a:off x="295564" y="1825625"/>
            <a:ext cx="11591636" cy="4351338"/>
          </a:xfrm>
        </p:spPr>
        <p:txBody>
          <a:bodyPr>
            <a:normAutofit/>
          </a:bodyPr>
          <a:lstStyle/>
          <a:p>
            <a:pPr algn="just">
              <a:buFont typeface="Wingdings" panose="05000000000000000000" pitchFamily="2" charset="2"/>
              <a:buChar char="q"/>
            </a:pPr>
            <a:r>
              <a:rPr lang="en-US" sz="3600" dirty="0" smtClean="0"/>
              <a:t>Benefits </a:t>
            </a:r>
            <a:r>
              <a:rPr lang="en-US" sz="3600" dirty="0"/>
              <a:t>include continuous real-time health </a:t>
            </a:r>
            <a:r>
              <a:rPr lang="en-US" sz="3600" dirty="0" smtClean="0"/>
              <a:t>monitoring.</a:t>
            </a:r>
          </a:p>
          <a:p>
            <a:pPr algn="just">
              <a:buFont typeface="Wingdings" panose="05000000000000000000" pitchFamily="2" charset="2"/>
              <a:buChar char="q"/>
            </a:pPr>
            <a:r>
              <a:rPr lang="en-US" sz="3600" dirty="0" smtClean="0"/>
              <a:t>Early </a:t>
            </a:r>
            <a:r>
              <a:rPr lang="en-US" sz="3600" dirty="0"/>
              <a:t>detection of potential health </a:t>
            </a:r>
            <a:r>
              <a:rPr lang="en-US" sz="3600" dirty="0" smtClean="0"/>
              <a:t>problems.</a:t>
            </a:r>
          </a:p>
          <a:p>
            <a:pPr algn="just">
              <a:buFont typeface="Wingdings" panose="05000000000000000000" pitchFamily="2" charset="2"/>
              <a:buChar char="q"/>
            </a:pPr>
            <a:r>
              <a:rPr lang="en-US" sz="3600" dirty="0" smtClean="0"/>
              <a:t>Improved </a:t>
            </a:r>
            <a:r>
              <a:rPr lang="en-US" sz="3600" dirty="0"/>
              <a:t>chronic disease </a:t>
            </a:r>
            <a:r>
              <a:rPr lang="en-US" sz="3600" dirty="0" smtClean="0"/>
              <a:t>management.</a:t>
            </a:r>
          </a:p>
          <a:p>
            <a:pPr algn="just">
              <a:buFont typeface="Wingdings" panose="05000000000000000000" pitchFamily="2" charset="2"/>
              <a:buChar char="q"/>
            </a:pPr>
            <a:r>
              <a:rPr lang="en-US" sz="3600" dirty="0" smtClean="0"/>
              <a:t>Greater </a:t>
            </a:r>
            <a:r>
              <a:rPr lang="en-US" sz="3600" dirty="0"/>
              <a:t>patient engagement with their </a:t>
            </a:r>
            <a:r>
              <a:rPr lang="en-US" sz="3600" dirty="0" smtClean="0"/>
              <a:t>health.</a:t>
            </a:r>
          </a:p>
          <a:p>
            <a:pPr algn="just">
              <a:buFont typeface="Wingdings" panose="05000000000000000000" pitchFamily="2" charset="2"/>
              <a:buChar char="q"/>
            </a:pPr>
            <a:r>
              <a:rPr lang="en-US" sz="3600" dirty="0" smtClean="0"/>
              <a:t>Reduced </a:t>
            </a:r>
            <a:r>
              <a:rPr lang="en-US" sz="3600" dirty="0"/>
              <a:t>healthcare </a:t>
            </a:r>
            <a:r>
              <a:rPr lang="en-US" sz="3600" dirty="0" smtClean="0"/>
              <a:t>costs.</a:t>
            </a:r>
          </a:p>
          <a:p>
            <a:pPr algn="just">
              <a:buFont typeface="Wingdings" panose="05000000000000000000" pitchFamily="2" charset="2"/>
              <a:buChar char="q"/>
            </a:pPr>
            <a:r>
              <a:rPr lang="en-US" sz="3600" dirty="0" smtClean="0"/>
              <a:t>Decreased </a:t>
            </a:r>
            <a:r>
              <a:rPr lang="en-US" sz="3600" dirty="0"/>
              <a:t>workload for medical staff through remote </a:t>
            </a:r>
            <a:r>
              <a:rPr lang="en-US" sz="3600" dirty="0" smtClean="0"/>
              <a:t>monitoring.</a:t>
            </a:r>
            <a:endParaRPr lang="en-US" sz="3600" dirty="0"/>
          </a:p>
        </p:txBody>
      </p:sp>
    </p:spTree>
    <p:extLst>
      <p:ext uri="{BB962C8B-B14F-4D97-AF65-F5344CB8AC3E}">
        <p14:creationId xmlns:p14="http://schemas.microsoft.com/office/powerpoint/2010/main" val="231158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522</Words>
  <Application>Microsoft Office PowerPoint</Application>
  <PresentationFormat>Widescreen</PresentationFormat>
  <Paragraphs>78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fkGroteskNeue</vt:lpstr>
      <vt:lpstr>Wingdings</vt:lpstr>
      <vt:lpstr>Office Theme</vt:lpstr>
      <vt:lpstr> Digital Transformation &amp; Industry 4.0/5.0 </vt:lpstr>
      <vt:lpstr>Digital</vt:lpstr>
      <vt:lpstr>Digital Transformation</vt:lpstr>
      <vt:lpstr>Digital Transformation</vt:lpstr>
      <vt:lpstr>PowerPoint Presentation</vt:lpstr>
      <vt:lpstr>PowerPoint Presentation</vt:lpstr>
      <vt:lpstr>Wearable Technology / Wearable Devices</vt:lpstr>
      <vt:lpstr>How Do Wearable Devices Work in Healthcare</vt:lpstr>
      <vt:lpstr>Main Benefits of Wearable Devices for Patients and Healthcare Providers</vt:lpstr>
      <vt:lpstr>Types of Wearable Devices</vt:lpstr>
      <vt:lpstr>Types of Wearable Devices</vt:lpstr>
      <vt:lpstr>Types of Wearable</vt:lpstr>
      <vt:lpstr>Types of Wearable Devices</vt:lpstr>
      <vt:lpstr>Types of Wearable Devices</vt:lpstr>
      <vt:lpstr>Types of Wearable Devices</vt:lpstr>
      <vt:lpstr>Types of Wearable Devices</vt:lpstr>
      <vt:lpstr>Types of Wearable Devices</vt:lpstr>
      <vt:lpstr>Key Challenges in Wearable Technology</vt:lpstr>
      <vt:lpstr>Key Challenges in Wearable Technology</vt:lpstr>
      <vt:lpstr>Benefits of Wearable Technology</vt:lpstr>
      <vt:lpstr>Telemedicine and Remote Consultations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&amp; Industry 4.0/5.0</dc:title>
  <dc:creator>Wazir</dc:creator>
  <cp:lastModifiedBy>Wazir</cp:lastModifiedBy>
  <cp:revision>75</cp:revision>
  <dcterms:created xsi:type="dcterms:W3CDTF">2025-08-11T17:11:39Z</dcterms:created>
  <dcterms:modified xsi:type="dcterms:W3CDTF">2025-08-12T06:43:46Z</dcterms:modified>
</cp:coreProperties>
</file>